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 y fecha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 y fecha</a:t>
            </a:r>
          </a:p>
        </p:txBody>
      </p:sp>
      <p:sp>
        <p:nvSpPr>
          <p:cNvPr id="12" name="Título de la presentació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Título de la presentación</a:t>
            </a:r>
          </a:p>
        </p:txBody>
      </p:sp>
      <p:sp>
        <p:nvSpPr>
          <p:cNvPr id="13" name="Nivel de texto 1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Subtítulo de la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úmero de diapositiva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ítulo de la diapositiva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Título de la diapositiva</a:t>
            </a:r>
          </a:p>
        </p:txBody>
      </p:sp>
      <p:sp>
        <p:nvSpPr>
          <p:cNvPr id="100" name="Subtítulo de la diapositiva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10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ítulo de agenda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Título de agenda</a:t>
            </a:r>
          </a:p>
        </p:txBody>
      </p:sp>
      <p:sp>
        <p:nvSpPr>
          <p:cNvPr id="109" name="Subtítulo de agenda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de agenda</a:t>
            </a:r>
          </a:p>
        </p:txBody>
      </p:sp>
      <p:sp>
        <p:nvSpPr>
          <p:cNvPr id="110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Temas relacionados con la agenda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Nivel de texto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Declaración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ato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Información fáctica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Información fáctica</a:t>
            </a:r>
          </a:p>
        </p:txBody>
      </p:sp>
      <p:sp>
        <p:nvSpPr>
          <p:cNvPr id="127" name="Nivel de texto 1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ribució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Atribución</a:t>
            </a:r>
          </a:p>
        </p:txBody>
      </p:sp>
      <p:sp>
        <p:nvSpPr>
          <p:cNvPr id="136" name="Nivel de texto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“Cita destacable”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rimer plano de plantas salvajes entre roca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Gran formación rocosa bajo nubes oscuras con un camino de tierra al fondo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Primer plano de una planta salvaje que crece entre rocas volcánica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ascada rodeada de un paisaje rocoso y verd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isaje de colinas verdes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ítulo de la presentació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Título de la presentación</a:t>
            </a:r>
          </a:p>
        </p:txBody>
      </p:sp>
      <p:sp>
        <p:nvSpPr>
          <p:cNvPr id="23" name="Autor y fecha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 y fecha</a:t>
            </a:r>
          </a:p>
        </p:txBody>
      </p:sp>
      <p:sp>
        <p:nvSpPr>
          <p:cNvPr id="24" name="Nivel de texto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Subtítulo de la presentación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de la diapositiva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Título de la diapositiva</a:t>
            </a:r>
          </a:p>
        </p:txBody>
      </p:sp>
      <p:sp>
        <p:nvSpPr>
          <p:cNvPr id="33" name="Nivel de texto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Subtítulo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Rocas cubiertas de musgo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Número de diapositiva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e la diapositiv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la diapositiva</a:t>
            </a:r>
          </a:p>
        </p:txBody>
      </p:sp>
      <p:sp>
        <p:nvSpPr>
          <p:cNvPr id="43" name="Subtítulo de la diapositiva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44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ítulo de la diapositiva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Título de la diapositiva</a:t>
            </a:r>
          </a:p>
        </p:txBody>
      </p:sp>
      <p:sp>
        <p:nvSpPr>
          <p:cNvPr id="61" name="Subtítulo de la diapositiva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62" name="Nivel de texto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Gran formación rocosa bajo nubes oscuras con un camino de tierra al fondo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vídeo pequeñ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e la diapositiva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Título de la diapositiva</a:t>
            </a:r>
          </a:p>
        </p:txBody>
      </p:sp>
      <p:sp>
        <p:nvSpPr>
          <p:cNvPr id="72" name="Subtítulo de la diapositiva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73" name="Nivel de texto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víde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ítulo de la diapositiva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Título de la diapositiva</a:t>
            </a:r>
          </a:p>
        </p:txBody>
      </p:sp>
      <p:sp>
        <p:nvSpPr>
          <p:cNvPr id="82" name="Subtítulo de la diapositiva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83" name="Nivel de texto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ítulo de sección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Título de sección</a:t>
            </a:r>
          </a:p>
        </p:txBody>
      </p:sp>
      <p:sp>
        <p:nvSpPr>
          <p:cNvPr id="92" name="Número de diapositiva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e la diapositiva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Título de la diapositiva</a:t>
            </a:r>
          </a:p>
        </p:txBody>
      </p:sp>
      <p:sp>
        <p:nvSpPr>
          <p:cNvPr id="3" name="Nivel de texto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merrickchristensen.com/articles/headless-user-interface-components/" TargetMode="Externa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O4IWJcafX8c" TargetMode="External"/><Relationship Id="rId3" Type="http://schemas.openxmlformats.org/officeDocument/2006/relationships/image" Target="../media/image6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pMuiVlnGqjk" TargetMode="External"/><Relationship Id="rId3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vPRdY87_SH0" TargetMode="External"/><Relationship Id="rId3" Type="http://schemas.openxmlformats.org/officeDocument/2006/relationships/image" Target="../media/image8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isaje de colinas verdes" descr="Paisaje de colinas verd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465" t="22394" r="15775" b="154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72" name="Headless U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Headless UI</a:t>
            </a:r>
          </a:p>
        </p:txBody>
      </p:sp>
      <p:sp>
        <p:nvSpPr>
          <p:cNvPr id="173" name="Pepe Fabra Valverde | Noviembre 2024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Pepe Fabra Valverde | Noviembre 2024</a:t>
            </a:r>
          </a:p>
        </p:txBody>
      </p:sp>
      <p:sp>
        <p:nvSpPr>
          <p:cNvPr id="174" name="Una nueva manera de desarrollar interface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Una nueva manera de desarrollar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Front y Back"/>
          <p:cNvSpPr txBox="1"/>
          <p:nvPr>
            <p:ph type="title"/>
          </p:nvPr>
        </p:nvSpPr>
        <p:spPr>
          <a:xfrm>
            <a:off x="1206500" y="4016196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Front y Back</a:t>
            </a:r>
          </a:p>
        </p:txBody>
      </p:sp>
      <p:sp>
        <p:nvSpPr>
          <p:cNvPr id="206" name="Más allá del servidor"/>
          <p:cNvSpPr txBox="1"/>
          <p:nvPr>
            <p:ph type="body" idx="21"/>
          </p:nvPr>
        </p:nvSpPr>
        <p:spPr>
          <a:xfrm>
            <a:off x="1206500" y="5309659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Más allá del servidor</a:t>
            </a:r>
          </a:p>
        </p:txBody>
      </p:sp>
      <p:sp>
        <p:nvSpPr>
          <p:cNvPr id="207" name="Cuándo ocurrió la separación más clara…"/>
          <p:cNvSpPr txBox="1"/>
          <p:nvPr>
            <p:ph type="body" sz="quarter" idx="1"/>
          </p:nvPr>
        </p:nvSpPr>
        <p:spPr>
          <a:xfrm>
            <a:off x="1206500" y="7312201"/>
            <a:ext cx="21971000" cy="2387603"/>
          </a:xfrm>
          <a:prstGeom prst="rect">
            <a:avLst/>
          </a:prstGeom>
        </p:spPr>
        <p:txBody>
          <a:bodyPr/>
          <a:lstStyle/>
          <a:p>
            <a:pPr/>
            <a:r>
              <a:t>Cuándo ocurrió la separación más clara</a:t>
            </a:r>
          </a:p>
          <a:p>
            <a:pPr/>
            <a:r>
              <a:t>Front como una disciplina seria e independiente del back, no una capa más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Experiencia de Usuario"/>
          <p:cNvSpPr txBox="1"/>
          <p:nvPr>
            <p:ph type="title"/>
          </p:nvPr>
        </p:nvSpPr>
        <p:spPr>
          <a:xfrm>
            <a:off x="1206500" y="4742608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Experiencia de Usuario</a:t>
            </a:r>
          </a:p>
        </p:txBody>
      </p:sp>
      <p:sp>
        <p:nvSpPr>
          <p:cNvPr id="210" name="Cómo la psicología ayuda a desarrollar mejor"/>
          <p:cNvSpPr txBox="1"/>
          <p:nvPr>
            <p:ph type="body" idx="21"/>
          </p:nvPr>
        </p:nvSpPr>
        <p:spPr>
          <a:xfrm>
            <a:off x="1206500" y="6036071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Cómo la psicología ayuda a desarrollar mejor</a:t>
            </a:r>
          </a:p>
        </p:txBody>
      </p:sp>
      <p:sp>
        <p:nvSpPr>
          <p:cNvPr id="211" name="UI, UX y ROI"/>
          <p:cNvSpPr txBox="1"/>
          <p:nvPr>
            <p:ph type="body" sz="quarter" idx="1"/>
          </p:nvPr>
        </p:nvSpPr>
        <p:spPr>
          <a:xfrm>
            <a:off x="1206500" y="8038612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  <a:r>
              <a:t>UI, UX y ROI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Modifica lo que quier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Modifica lo que quieras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Y entonces nacieron las librerías"/>
          <p:cNvSpPr txBox="1"/>
          <p:nvPr>
            <p:ph type="title"/>
          </p:nvPr>
        </p:nvSpPr>
        <p:spPr>
          <a:xfrm>
            <a:off x="1206500" y="4103473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Y entonces nacieron las librerías</a:t>
            </a:r>
          </a:p>
        </p:txBody>
      </p:sp>
      <p:sp>
        <p:nvSpPr>
          <p:cNvPr id="216" name="Subtítulo de la diapositiva"/>
          <p:cNvSpPr txBox="1"/>
          <p:nvPr>
            <p:ph type="body" idx="21"/>
          </p:nvPr>
        </p:nvSpPr>
        <p:spPr>
          <a:xfrm>
            <a:off x="1206500" y="5396935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7" name="Librerías opinionadas…"/>
          <p:cNvSpPr txBox="1"/>
          <p:nvPr>
            <p:ph type="body" sz="quarter" idx="1"/>
          </p:nvPr>
        </p:nvSpPr>
        <p:spPr>
          <a:xfrm>
            <a:off x="1206500" y="7399477"/>
            <a:ext cx="21971000" cy="2213050"/>
          </a:xfrm>
          <a:prstGeom prst="rect">
            <a:avLst/>
          </a:prstGeom>
        </p:spPr>
        <p:txBody>
          <a:bodyPr/>
          <a:lstStyle/>
          <a:p>
            <a:pPr/>
            <a:r>
              <a:t>Librerías opinionadas</a:t>
            </a:r>
          </a:p>
          <a:p>
            <a:pPr/>
            <a:r>
              <a:t>Qué es un software opinionado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omponente"/>
          <p:cNvSpPr txBox="1"/>
          <p:nvPr>
            <p:ph type="title"/>
          </p:nvPr>
        </p:nvSpPr>
        <p:spPr>
          <a:xfrm>
            <a:off x="1206500" y="3485016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Componente</a:t>
            </a:r>
          </a:p>
        </p:txBody>
      </p:sp>
      <p:sp>
        <p:nvSpPr>
          <p:cNvPr id="220" name="Subtítulo de la diapositiva"/>
          <p:cNvSpPr txBox="1"/>
          <p:nvPr>
            <p:ph type="body" idx="21"/>
          </p:nvPr>
        </p:nvSpPr>
        <p:spPr>
          <a:xfrm>
            <a:off x="1206500" y="4778478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Cómo se diferencia del componente de arquitectura…"/>
          <p:cNvSpPr txBox="1"/>
          <p:nvPr>
            <p:ph type="body" sz="half" idx="1"/>
          </p:nvPr>
        </p:nvSpPr>
        <p:spPr>
          <a:xfrm>
            <a:off x="1206500" y="6781020"/>
            <a:ext cx="21971000" cy="3449964"/>
          </a:xfrm>
          <a:prstGeom prst="rect">
            <a:avLst/>
          </a:prstGeom>
        </p:spPr>
        <p:txBody>
          <a:bodyPr/>
          <a:lstStyle/>
          <a:p>
            <a:pPr/>
            <a:r>
              <a:t>Cómo se diferencia del componente de arquitectura</a:t>
            </a:r>
          </a:p>
          <a:p>
            <a:pPr/>
            <a:r>
              <a:t>Enfoque para el desarrollo UI</a:t>
            </a:r>
          </a:p>
          <a:p>
            <a:pPr/>
            <a:r>
              <a:t>Contribución de React/JSX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Librerías de Componentes"/>
          <p:cNvSpPr txBox="1"/>
          <p:nvPr>
            <p:ph type="title"/>
          </p:nvPr>
        </p:nvSpPr>
        <p:spPr>
          <a:xfrm>
            <a:off x="1206500" y="3727829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Librerías de Componentes</a:t>
            </a:r>
          </a:p>
        </p:txBody>
      </p:sp>
      <p:sp>
        <p:nvSpPr>
          <p:cNvPr id="224" name="Subtítulo de la diapositiva"/>
          <p:cNvSpPr txBox="1"/>
          <p:nvPr>
            <p:ph type="body" idx="21"/>
          </p:nvPr>
        </p:nvSpPr>
        <p:spPr>
          <a:xfrm>
            <a:off x="1206500" y="5021292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5" name="¿Nos hacen falta? Accesibilidad, compatibilidad entre navegadores, funcionalidad compleja…"/>
          <p:cNvSpPr txBox="1"/>
          <p:nvPr>
            <p:ph type="body" sz="quarter" idx="1"/>
          </p:nvPr>
        </p:nvSpPr>
        <p:spPr>
          <a:xfrm>
            <a:off x="1206500" y="7023834"/>
            <a:ext cx="21971000" cy="2964337"/>
          </a:xfrm>
          <a:prstGeom prst="rect">
            <a:avLst/>
          </a:prstGeom>
        </p:spPr>
        <p:txBody>
          <a:bodyPr/>
          <a:lstStyle/>
          <a:p>
            <a:pPr/>
            <a:r>
              <a:t>¿Nos hacen falta? Accesibilidad, compatibilidad entre navegadores, funcionalidad compleja</a:t>
            </a:r>
          </a:p>
          <a:p>
            <a:pPr/>
            <a:r>
              <a:t>¿Qué opiniones debería tener una librería?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Modifica lo que quiera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Modifica lo que quieras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obreescribe lo que quiera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Sobreescribe lo que quieras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CSS/SA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SCSS/SASS</a:t>
            </a:r>
          </a:p>
        </p:txBody>
      </p:sp>
      <p:sp>
        <p:nvSpPr>
          <p:cNvPr id="232" name="2004, CS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2004, CSS</a:t>
            </a:r>
          </a:p>
        </p:txBody>
      </p:sp>
      <p:pic>
        <p:nvPicPr>
          <p:cNvPr id="233" name="Rocas cubiertas de musgo" descr="Rocas cubiertas de musgo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13417" t="0" r="13417" b="0"/>
          <a:stretch>
            <a:fillRect/>
          </a:stretch>
        </p:blipFill>
        <p:spPr>
          <a:xfrm>
            <a:off x="12192000" y="1270000"/>
            <a:ext cx="10921713" cy="11188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jQuery U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jQuery UI</a:t>
            </a:r>
          </a:p>
        </p:txBody>
      </p:sp>
      <p:sp>
        <p:nvSpPr>
          <p:cNvPr id="236" name="2006, DOM Wrapper. 2007 Librería de comunidad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2006, DOM Wrapper. 2007 Librería de comunidad</a:t>
            </a:r>
          </a:p>
        </p:txBody>
      </p:sp>
      <p:pic>
        <p:nvPicPr>
          <p:cNvPr id="237" name="Rocas cubiertas de musgo" descr="Rocas cubiertas de musgo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5449" t="0" r="5449" b="0"/>
          <a:stretch>
            <a:fillRect/>
          </a:stretch>
        </p:blipFill>
        <p:spPr>
          <a:xfrm>
            <a:off x="12192000" y="1270000"/>
            <a:ext cx="10921713" cy="11188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Disclaimer"/>
          <p:cNvSpPr txBox="1"/>
          <p:nvPr>
            <p:ph type="title"/>
          </p:nvPr>
        </p:nvSpPr>
        <p:spPr>
          <a:xfrm>
            <a:off x="1206500" y="3574591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Disclaimer</a:t>
            </a:r>
          </a:p>
        </p:txBody>
      </p:sp>
      <p:sp>
        <p:nvSpPr>
          <p:cNvPr id="177" name="Subtítulo de agenda"/>
          <p:cNvSpPr txBox="1"/>
          <p:nvPr>
            <p:ph type="body" idx="21"/>
          </p:nvPr>
        </p:nvSpPr>
        <p:spPr>
          <a:xfrm>
            <a:off x="1206500" y="4868053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La sesión se grabará…"/>
          <p:cNvSpPr txBox="1"/>
          <p:nvPr>
            <p:ph type="body" sz="half" idx="1"/>
          </p:nvPr>
        </p:nvSpPr>
        <p:spPr>
          <a:xfrm>
            <a:off x="1206500" y="6870595"/>
            <a:ext cx="21971000" cy="3270814"/>
          </a:xfrm>
          <a:prstGeom prst="rect">
            <a:avLst/>
          </a:prstGeom>
        </p:spPr>
        <p:txBody>
          <a:bodyPr/>
          <a:lstStyle/>
          <a:p>
            <a:pPr marL="698500" indent="-698500">
              <a:buSzPct val="123000"/>
              <a:buChar char="•"/>
            </a:pPr>
            <a:r>
              <a:t>La sesión se grabará</a:t>
            </a:r>
          </a:p>
          <a:p>
            <a:pPr marL="698500" indent="-698500">
              <a:buSzPct val="123000"/>
              <a:buChar char="•"/>
            </a:pPr>
            <a:r>
              <a:t>Se compartirán las slides al terminar la sesión</a:t>
            </a:r>
          </a:p>
          <a:p>
            <a:pPr marL="698500" indent="-698500">
              <a:buSzPct val="123000"/>
              <a:buChar char="•"/>
            </a:pPr>
            <a:r>
              <a:t>Pregunta sin miedos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Angular y Material U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58" sz="7900"/>
            </a:lvl1pPr>
          </a:lstStyle>
          <a:p>
            <a:pPr/>
            <a:r>
              <a:t>Angular y Material UI</a:t>
            </a:r>
          </a:p>
        </p:txBody>
      </p:sp>
      <p:sp>
        <p:nvSpPr>
          <p:cNvPr id="240" name="2010 Framework. 2014 MUI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2010 Framework. 2014 MUI</a:t>
            </a:r>
          </a:p>
        </p:txBody>
      </p:sp>
      <p:pic>
        <p:nvPicPr>
          <p:cNvPr id="241" name="Rocas cubiertas de musgo" descr="Rocas cubiertas de musgo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93" t="0" r="1193" b="0"/>
          <a:stretch>
            <a:fillRect/>
          </a:stretch>
        </p:blipFill>
        <p:spPr>
          <a:xfrm>
            <a:off x="12192000" y="1270000"/>
            <a:ext cx="10921713" cy="11188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Backbone.j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Backbone.js</a:t>
            </a:r>
          </a:p>
        </p:txBody>
      </p:sp>
      <p:sp>
        <p:nvSpPr>
          <p:cNvPr id="244" name="2010, MVC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2010, MVC</a:t>
            </a:r>
          </a:p>
        </p:txBody>
      </p:sp>
      <p:pic>
        <p:nvPicPr>
          <p:cNvPr id="245" name="Rocas cubiertas de musgo" descr="Rocas cubiertas de musgo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7159" t="0" r="17159" b="0"/>
          <a:stretch>
            <a:fillRect/>
          </a:stretch>
        </p:blipFill>
        <p:spPr>
          <a:xfrm>
            <a:off x="12192000" y="1270000"/>
            <a:ext cx="10921713" cy="11188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Bootstr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Bootstrap</a:t>
            </a:r>
          </a:p>
        </p:txBody>
      </p:sp>
      <p:sp>
        <p:nvSpPr>
          <p:cNvPr id="248" name="2011, CSS, SCSS/SAS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2011, CSS, SCSS/SASS</a:t>
            </a:r>
          </a:p>
        </p:txBody>
      </p:sp>
      <p:pic>
        <p:nvPicPr>
          <p:cNvPr id="249" name="Rocas cubiertas de musgo" descr="Rocas cubiertas de musgo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107" t="0" r="11107" b="0"/>
          <a:stretch>
            <a:fillRect/>
          </a:stretch>
        </p:blipFill>
        <p:spPr>
          <a:xfrm>
            <a:off x="12192000" y="1270000"/>
            <a:ext cx="10921713" cy="11188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omposition over inherit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Composition over inheritance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omposition over inheritanc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Composition over inheritance</a:t>
            </a:r>
          </a:p>
          <a:p>
            <a:pPr/>
            <a:r>
              <a:t>¡¡De verdad!!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De dónde viene el concepto"/>
          <p:cNvSpPr txBox="1"/>
          <p:nvPr>
            <p:ph type="title"/>
          </p:nvPr>
        </p:nvSpPr>
        <p:spPr>
          <a:xfrm>
            <a:off x="1206500" y="4049282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De dónde viene el concepto</a:t>
            </a:r>
          </a:p>
        </p:txBody>
      </p:sp>
      <p:sp>
        <p:nvSpPr>
          <p:cNvPr id="256" name="Subtítulo de la diapositiva"/>
          <p:cNvSpPr txBox="1"/>
          <p:nvPr>
            <p:ph type="body" idx="21"/>
          </p:nvPr>
        </p:nvSpPr>
        <p:spPr>
          <a:xfrm>
            <a:off x="1206500" y="5342745"/>
            <a:ext cx="21971000" cy="93477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7" name="Object-Oriented Programming…"/>
          <p:cNvSpPr txBox="1"/>
          <p:nvPr>
            <p:ph type="body" sz="quarter" idx="1"/>
          </p:nvPr>
        </p:nvSpPr>
        <p:spPr>
          <a:xfrm>
            <a:off x="1206500" y="7345287"/>
            <a:ext cx="21971000" cy="2321431"/>
          </a:xfrm>
          <a:prstGeom prst="rect">
            <a:avLst/>
          </a:prstGeom>
        </p:spPr>
        <p:txBody>
          <a:bodyPr/>
          <a:lstStyle/>
          <a:p>
            <a:pPr/>
            <a:r>
              <a:t>Object-Oriented Programming</a:t>
            </a:r>
          </a:p>
          <a:p>
            <a:pPr/>
            <a:r>
              <a:t>Herencia en componentes de UI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or qué preferimos composición…"/>
          <p:cNvSpPr txBox="1"/>
          <p:nvPr>
            <p:ph type="title"/>
          </p:nvPr>
        </p:nvSpPr>
        <p:spPr>
          <a:xfrm>
            <a:off x="1206500" y="6141418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Por qué preferimos composición…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omponiendo delegamos control y resposnabilidad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Componiendo delegamos control y resposnabilidad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omponiendo delegamos control y resposnabilidad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Componiendo delegamos control y resposnabilidad</a:t>
            </a:r>
          </a:p>
        </p:txBody>
      </p:sp>
      <p:sp>
        <p:nvSpPr>
          <p:cNvPr id="264" name="No seas un control freak"/>
          <p:cNvSpPr txBox="1"/>
          <p:nvPr/>
        </p:nvSpPr>
        <p:spPr>
          <a:xfrm>
            <a:off x="1206500" y="7675570"/>
            <a:ext cx="21971001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94" sz="47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No seas un control freak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Ventajas de delegar el control"/>
          <p:cNvSpPr txBox="1"/>
          <p:nvPr>
            <p:ph type="title"/>
          </p:nvPr>
        </p:nvSpPr>
        <p:spPr>
          <a:xfrm>
            <a:off x="1206500" y="4051755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Ventajas de delegar el control</a:t>
            </a:r>
          </a:p>
        </p:txBody>
      </p:sp>
      <p:sp>
        <p:nvSpPr>
          <p:cNvPr id="267" name="…y los riesgos"/>
          <p:cNvSpPr txBox="1"/>
          <p:nvPr>
            <p:ph type="body" idx="21"/>
          </p:nvPr>
        </p:nvSpPr>
        <p:spPr>
          <a:xfrm>
            <a:off x="1206500" y="5345217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…y los riesgos</a:t>
            </a:r>
          </a:p>
        </p:txBody>
      </p:sp>
      <p:sp>
        <p:nvSpPr>
          <p:cNvPr id="268" name="Diseño y desarrollo ahora componen lo que necesitan…"/>
          <p:cNvSpPr txBox="1"/>
          <p:nvPr>
            <p:ph type="body" sz="quarter" idx="1"/>
          </p:nvPr>
        </p:nvSpPr>
        <p:spPr>
          <a:xfrm>
            <a:off x="1206500" y="7347759"/>
            <a:ext cx="21971000" cy="2316486"/>
          </a:xfrm>
          <a:prstGeom prst="rect">
            <a:avLst/>
          </a:prstGeom>
        </p:spPr>
        <p:txBody>
          <a:bodyPr/>
          <a:lstStyle/>
          <a:p>
            <a:pPr/>
            <a:r>
              <a:t>Diseño y desarrollo ahora </a:t>
            </a:r>
            <a:r>
              <a:rPr b="1"/>
              <a:t>componen</a:t>
            </a:r>
            <a:r>
              <a:t> lo que necesitan</a:t>
            </a:r>
          </a:p>
          <a:p>
            <a:pPr/>
            <a:r>
              <a:t>Si no te puedes fiar de desarrollo, el problema es más grande de lo que creías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epe Fabra Valver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59" sz="8000"/>
            </a:lvl1pPr>
          </a:lstStyle>
          <a:p>
            <a:pPr/>
            <a:r>
              <a:t>Pepe Fabra Valverde</a:t>
            </a:r>
          </a:p>
        </p:txBody>
      </p:sp>
      <p:sp>
        <p:nvSpPr>
          <p:cNvPr id="181" name="Senior Frontend Develop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Senior Frontend Developer</a:t>
            </a:r>
          </a:p>
        </p:txBody>
      </p:sp>
      <p:pic>
        <p:nvPicPr>
          <p:cNvPr id="182" name="Rocas cubiertas de musgo" descr="Rocas cubiertas de musgo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31720"/>
          <a:stretch>
            <a:fillRect/>
          </a:stretch>
        </p:blipFill>
        <p:spPr>
          <a:xfrm>
            <a:off x="12192000" y="1270000"/>
            <a:ext cx="10921713" cy="11188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ara qué nos sirve componer interfaces"/>
          <p:cNvSpPr txBox="1"/>
          <p:nvPr>
            <p:ph type="title"/>
          </p:nvPr>
        </p:nvSpPr>
        <p:spPr>
          <a:xfrm>
            <a:off x="1206500" y="3450955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Para qué nos sirve componer interfaces</a:t>
            </a:r>
          </a:p>
        </p:txBody>
      </p:sp>
      <p:sp>
        <p:nvSpPr>
          <p:cNvPr id="271" name="Subtítulo de la diapositiva"/>
          <p:cNvSpPr txBox="1"/>
          <p:nvPr>
            <p:ph type="body" idx="21"/>
          </p:nvPr>
        </p:nvSpPr>
        <p:spPr>
          <a:xfrm>
            <a:off x="1206500" y="4744418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2" name="React, y otros frameworks (Vue, Astro) están pensados desde la composición…"/>
          <p:cNvSpPr txBox="1"/>
          <p:nvPr>
            <p:ph type="body" sz="half" idx="1"/>
          </p:nvPr>
        </p:nvSpPr>
        <p:spPr>
          <a:xfrm>
            <a:off x="1206500" y="6746960"/>
            <a:ext cx="21971000" cy="3518085"/>
          </a:xfrm>
          <a:prstGeom prst="rect">
            <a:avLst/>
          </a:prstGeom>
        </p:spPr>
        <p:txBody>
          <a:bodyPr/>
          <a:lstStyle/>
          <a:p>
            <a:pPr/>
            <a:r>
              <a:t>React, y otros frameworks (Vue, Astro) están pensados desde la composición</a:t>
            </a:r>
          </a:p>
          <a:p>
            <a:pPr/>
            <a:r>
              <a:t>!important deprecado, estilas lo que necesitas</a:t>
            </a:r>
          </a:p>
          <a:p>
            <a:pPr/>
            <a:r>
              <a:t>Puedes acceder, y reutilizar, las partes que necesites (donde las necesites)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Estilos"/>
          <p:cNvSpPr txBox="1"/>
          <p:nvPr>
            <p:ph type="title"/>
          </p:nvPr>
        </p:nvSpPr>
        <p:spPr>
          <a:xfrm>
            <a:off x="1206500" y="4742608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Estilos</a:t>
            </a:r>
          </a:p>
        </p:txBody>
      </p:sp>
      <p:sp>
        <p:nvSpPr>
          <p:cNvPr id="275" name="¿Ya no usaremos CSS? ¿Cómo implementamos condicionales?"/>
          <p:cNvSpPr txBox="1"/>
          <p:nvPr>
            <p:ph type="body" idx="21"/>
          </p:nvPr>
        </p:nvSpPr>
        <p:spPr>
          <a:xfrm>
            <a:off x="1206500" y="6036071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¿Ya no usaremos CSS? ¿Cómo implementamos condicionales?</a:t>
            </a:r>
          </a:p>
        </p:txBody>
      </p:sp>
      <p:sp>
        <p:nvSpPr>
          <p:cNvPr id="276" name="Componer abre caminos… pero también genera problemas"/>
          <p:cNvSpPr txBox="1"/>
          <p:nvPr>
            <p:ph type="body" sz="quarter" idx="1"/>
          </p:nvPr>
        </p:nvSpPr>
        <p:spPr>
          <a:xfrm>
            <a:off x="1206500" y="8038612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  <a:r>
              <a:t>Componer abre caminos… pero también genera problemas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Estilos"/>
          <p:cNvSpPr txBox="1"/>
          <p:nvPr>
            <p:ph type="title"/>
          </p:nvPr>
        </p:nvSpPr>
        <p:spPr>
          <a:xfrm>
            <a:off x="1206500" y="3454682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Estilos</a:t>
            </a:r>
          </a:p>
        </p:txBody>
      </p:sp>
      <p:sp>
        <p:nvSpPr>
          <p:cNvPr id="279" name="¿Ya no usaremos CSS? ¿Cómo implementamos condicionales?"/>
          <p:cNvSpPr txBox="1"/>
          <p:nvPr>
            <p:ph type="body" idx="21"/>
          </p:nvPr>
        </p:nvSpPr>
        <p:spPr>
          <a:xfrm>
            <a:off x="1206500" y="4748144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¿Ya no usaremos CSS? ¿Cómo implementamos condicionales?</a:t>
            </a:r>
          </a:p>
        </p:txBody>
      </p:sp>
      <p:sp>
        <p:nvSpPr>
          <p:cNvPr id="280" name="No dependemos de la estructura HTML para estilar…"/>
          <p:cNvSpPr txBox="1"/>
          <p:nvPr>
            <p:ph type="body" sz="half" idx="1"/>
          </p:nvPr>
        </p:nvSpPr>
        <p:spPr>
          <a:xfrm>
            <a:off x="1206500" y="6750686"/>
            <a:ext cx="21971000" cy="3510632"/>
          </a:xfrm>
          <a:prstGeom prst="rect">
            <a:avLst/>
          </a:prstGeom>
        </p:spPr>
        <p:txBody>
          <a:bodyPr/>
          <a:lstStyle/>
          <a:p>
            <a:pPr/>
            <a:r>
              <a:t>No dependemos de la estructura HTML para estilar</a:t>
            </a:r>
          </a:p>
          <a:p>
            <a:pPr/>
            <a:r>
              <a:t>Podemos usar tailwind/emotion para las clases</a:t>
            </a:r>
          </a:p>
          <a:p>
            <a:pPr/>
            <a:r>
              <a:t>Condicionales con clsx, classNames y más librerías (stylex en alpha)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Headless UI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Headless UI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Headless UI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Headless UI</a:t>
            </a:r>
          </a:p>
        </p:txBody>
      </p:sp>
      <p:sp>
        <p:nvSpPr>
          <p:cNvPr id="285" name="Lógica desacoplada de la presentación"/>
          <p:cNvSpPr txBox="1"/>
          <p:nvPr/>
        </p:nvSpPr>
        <p:spPr>
          <a:xfrm>
            <a:off x="1206500" y="6438722"/>
            <a:ext cx="21971000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100" sz="5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Lógica desacoplada de la presentación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Headless User Interface Components"/>
          <p:cNvSpPr txBox="1"/>
          <p:nvPr>
            <p:ph type="title"/>
          </p:nvPr>
        </p:nvSpPr>
        <p:spPr>
          <a:xfrm>
            <a:off x="1206500" y="407554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Headless User Interface Components</a:t>
            </a:r>
          </a:p>
        </p:txBody>
      </p:sp>
      <p:sp>
        <p:nvSpPr>
          <p:cNvPr id="288" name="merrickchristensen.com/articles/headless-user-interface-components/"/>
          <p:cNvSpPr txBox="1"/>
          <p:nvPr>
            <p:ph type="body" idx="21"/>
          </p:nvPr>
        </p:nvSpPr>
        <p:spPr>
          <a:xfrm>
            <a:off x="1206500" y="5369004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59459">
              <a:defRPr sz="506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merrickchristensen.com/articles/headless-user-interface-components/</a:t>
            </a:r>
          </a:p>
        </p:txBody>
      </p:sp>
      <p:sp>
        <p:nvSpPr>
          <p:cNvPr id="289" name="2018, Artículo original del patrón…"/>
          <p:cNvSpPr txBox="1"/>
          <p:nvPr>
            <p:ph type="body" sz="quarter" idx="1"/>
          </p:nvPr>
        </p:nvSpPr>
        <p:spPr>
          <a:xfrm>
            <a:off x="1206500" y="7371546"/>
            <a:ext cx="21971000" cy="2268913"/>
          </a:xfrm>
          <a:prstGeom prst="rect">
            <a:avLst/>
          </a:prstGeom>
        </p:spPr>
        <p:txBody>
          <a:bodyPr/>
          <a:lstStyle/>
          <a:p>
            <a:pPr/>
            <a:r>
              <a:t>2018, Artículo original del patrón</a:t>
            </a:r>
          </a:p>
          <a:p>
            <a:pPr/>
            <a:r>
              <a:t>Merrick Christensen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Headless UI Aplicado"/>
          <p:cNvSpPr txBox="1"/>
          <p:nvPr>
            <p:ph type="title"/>
          </p:nvPr>
        </p:nvSpPr>
        <p:spPr>
          <a:xfrm>
            <a:off x="1206500" y="5743879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Headless UI Aplicado</a:t>
            </a:r>
          </a:p>
        </p:txBody>
      </p:sp>
      <p:sp>
        <p:nvSpPr>
          <p:cNvPr id="292" name="Cómo nos acercamos al patrón"/>
          <p:cNvSpPr txBox="1"/>
          <p:nvPr>
            <p:ph type="body" idx="21"/>
          </p:nvPr>
        </p:nvSpPr>
        <p:spPr>
          <a:xfrm>
            <a:off x="1206500" y="7037341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Cómo nos acercamos al patrón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Headless UI Aplicado"/>
          <p:cNvSpPr txBox="1"/>
          <p:nvPr>
            <p:ph type="title"/>
          </p:nvPr>
        </p:nvSpPr>
        <p:spPr>
          <a:xfrm>
            <a:off x="1206500" y="4054297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Headless UI Aplicado</a:t>
            </a:r>
          </a:p>
        </p:txBody>
      </p:sp>
      <p:sp>
        <p:nvSpPr>
          <p:cNvPr id="295" name="Subtítulo de la diapositiva"/>
          <p:cNvSpPr txBox="1"/>
          <p:nvPr>
            <p:ph type="body" idx="21"/>
          </p:nvPr>
        </p:nvSpPr>
        <p:spPr>
          <a:xfrm>
            <a:off x="1206500" y="5347760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6" name="Separamos lógica de la presentación…"/>
          <p:cNvSpPr txBox="1"/>
          <p:nvPr>
            <p:ph type="body" sz="quarter" idx="1"/>
          </p:nvPr>
        </p:nvSpPr>
        <p:spPr>
          <a:xfrm>
            <a:off x="1206500" y="7350302"/>
            <a:ext cx="21971000" cy="2311401"/>
          </a:xfrm>
          <a:prstGeom prst="rect">
            <a:avLst/>
          </a:prstGeom>
        </p:spPr>
        <p:txBody>
          <a:bodyPr/>
          <a:lstStyle/>
          <a:p>
            <a:pPr/>
            <a:r>
              <a:t>Separamos lógica de la presentación</a:t>
            </a:r>
          </a:p>
          <a:p>
            <a:pPr lvl="1"/>
            <a:r>
              <a:t>Hooks en react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Headless UI Aplicado"/>
          <p:cNvSpPr txBox="1"/>
          <p:nvPr>
            <p:ph type="title"/>
          </p:nvPr>
        </p:nvSpPr>
        <p:spPr>
          <a:xfrm>
            <a:off x="1206500" y="3489717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Headless UI Aplicado</a:t>
            </a:r>
          </a:p>
        </p:txBody>
      </p:sp>
      <p:sp>
        <p:nvSpPr>
          <p:cNvPr id="299" name="Subtítulo de la diapositiva"/>
          <p:cNvSpPr txBox="1"/>
          <p:nvPr>
            <p:ph type="body" idx="21"/>
          </p:nvPr>
        </p:nvSpPr>
        <p:spPr>
          <a:xfrm>
            <a:off x="1206500" y="4783180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0" name="Encapsulamos lógica y el consumer decide…"/>
          <p:cNvSpPr txBox="1"/>
          <p:nvPr>
            <p:ph type="body" sz="half" idx="1"/>
          </p:nvPr>
        </p:nvSpPr>
        <p:spPr>
          <a:xfrm>
            <a:off x="1206500" y="6785722"/>
            <a:ext cx="21971000" cy="3440561"/>
          </a:xfrm>
          <a:prstGeom prst="rect">
            <a:avLst/>
          </a:prstGeom>
        </p:spPr>
        <p:txBody>
          <a:bodyPr/>
          <a:lstStyle/>
          <a:p>
            <a:pPr/>
            <a:r>
              <a:t>Encapsulamos lógica y el consumer decide</a:t>
            </a:r>
          </a:p>
          <a:p>
            <a:pPr lvl="1"/>
            <a:r>
              <a:t>Estructura en cierta medida, existirán limitaciones de dominio</a:t>
            </a:r>
          </a:p>
          <a:p>
            <a:pPr lvl="1"/>
            <a:r>
              <a:t>Presentación (estilos, visibilidad, iconos)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resentación y lógica no siempre irán de la man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Presentación y lógica no siempre irán de la mano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on que funcione me confor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 que funcione me conformo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resentación y lógica no siempre irán de la man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Presentación y lógica no siempre irán de la mano</a:t>
            </a:r>
          </a:p>
        </p:txBody>
      </p:sp>
      <p:sp>
        <p:nvSpPr>
          <p:cNvPr id="305" name="Separarlos correctamente nos permite escalar"/>
          <p:cNvSpPr txBox="1"/>
          <p:nvPr/>
        </p:nvSpPr>
        <p:spPr>
          <a:xfrm>
            <a:off x="1206500" y="7773866"/>
            <a:ext cx="21971000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100" sz="5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Separarlos correctamente nos permite escalar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Librerías de Headless U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Librerías de Headless UI</a:t>
            </a:r>
          </a:p>
        </p:txBody>
      </p:sp>
      <p:sp>
        <p:nvSpPr>
          <p:cNvPr id="308" name="Subtítulo de la diapositiva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9" name="Slide por librerí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por librería</a:t>
            </a:r>
          </a:p>
          <a:p>
            <a:pPr/>
            <a:r>
              <a:t>Slides de VLC Tech Fest como referencia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eparation of Concern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Separation of Concerns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ómo abordarlo"/>
          <p:cNvSpPr txBox="1"/>
          <p:nvPr>
            <p:ph type="title"/>
          </p:nvPr>
        </p:nvSpPr>
        <p:spPr>
          <a:xfrm>
            <a:off x="1206500" y="4089542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Cómo abordarlo</a:t>
            </a:r>
          </a:p>
        </p:txBody>
      </p:sp>
      <p:sp>
        <p:nvSpPr>
          <p:cNvPr id="314" name="Subtítulo de la diapositiva"/>
          <p:cNvSpPr txBox="1"/>
          <p:nvPr>
            <p:ph type="body" idx="21"/>
          </p:nvPr>
        </p:nvSpPr>
        <p:spPr>
          <a:xfrm>
            <a:off x="1206500" y="5383005"/>
            <a:ext cx="21971000" cy="93477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5" name="Primero desarrollamos las piezas descentralizadas para resolver el problema…"/>
          <p:cNvSpPr txBox="1"/>
          <p:nvPr>
            <p:ph type="body" sz="quarter" idx="1"/>
          </p:nvPr>
        </p:nvSpPr>
        <p:spPr>
          <a:xfrm>
            <a:off x="1206500" y="7385547"/>
            <a:ext cx="21971000" cy="2240911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Primero desarrollamos las piezas descentralizadas para resolver el problema</a:t>
            </a:r>
          </a:p>
          <a:p>
            <a:pPr marL="889000" indent="-889000">
              <a:buSzPct val="100000"/>
              <a:buAutoNum type="arabicPeriod" startAt="1"/>
            </a:pPr>
            <a:r>
              <a:t>Y luego las juntamos como necesitemos en nuestro caso de uso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5 Years of Building React Table"/>
          <p:cNvSpPr txBox="1"/>
          <p:nvPr>
            <p:ph type="title"/>
          </p:nvPr>
        </p:nvSpPr>
        <p:spPr>
          <a:xfrm>
            <a:off x="1206500" y="2824607"/>
            <a:ext cx="9779000" cy="1435101"/>
          </a:xfrm>
          <a:prstGeom prst="rect">
            <a:avLst/>
          </a:prstGeom>
        </p:spPr>
        <p:txBody>
          <a:bodyPr/>
          <a:lstStyle>
            <a:lvl1pPr defTabSz="1536153">
              <a:defRPr spc="-107" sz="5355"/>
            </a:lvl1pPr>
          </a:lstStyle>
          <a:p>
            <a:pPr/>
            <a:r>
              <a:t>5 Years of Building React Table</a:t>
            </a:r>
          </a:p>
        </p:txBody>
      </p:sp>
      <p:sp>
        <p:nvSpPr>
          <p:cNvPr id="318" name="Subtítulo de la diapositiva"/>
          <p:cNvSpPr txBox="1"/>
          <p:nvPr>
            <p:ph type="body" idx="21"/>
          </p:nvPr>
        </p:nvSpPr>
        <p:spPr>
          <a:xfrm>
            <a:off x="1206500" y="4118070"/>
            <a:ext cx="9779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9" name="Tanner Linsley…"/>
          <p:cNvSpPr txBox="1"/>
          <p:nvPr>
            <p:ph type="body" sz="quarter" idx="1"/>
          </p:nvPr>
        </p:nvSpPr>
        <p:spPr>
          <a:xfrm>
            <a:off x="1206500" y="6120612"/>
            <a:ext cx="9779000" cy="4784671"/>
          </a:xfrm>
          <a:prstGeom prst="rect">
            <a:avLst/>
          </a:prstGeom>
        </p:spPr>
        <p:txBody>
          <a:bodyPr/>
          <a:lstStyle/>
          <a:p>
            <a:pPr/>
            <a:r>
              <a:t>Tanner Linsley</a:t>
            </a:r>
          </a:p>
          <a:p>
            <a:pPr lvl="1"/>
            <a:r>
              <a:t>React table, query, virtualized, etc.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https://www.youtube.com/watch?v=O4IWJcafX8c</a:t>
            </a:r>
          </a:p>
        </p:txBody>
      </p:sp>
      <p:pic>
        <p:nvPicPr>
          <p:cNvPr id="320" name="Gran formación rocosa bajo nubes oscuras con un camino de tierra al fondo" descr="Gran formación rocosa bajo nubes oscuras con un camino de tierra al fondo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10988" t="0" r="34102" b="0"/>
          <a:stretch>
            <a:fillRect/>
          </a:stretch>
        </p:blipFill>
        <p:spPr>
          <a:xfrm>
            <a:off x="12192000" y="1263848"/>
            <a:ext cx="10922000" cy="1118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Domain-Driven Design y Compound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Domain-Driven Design y Compound Components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Domain-Driven Design"/>
          <p:cNvSpPr txBox="1"/>
          <p:nvPr>
            <p:ph type="title"/>
          </p:nvPr>
        </p:nvSpPr>
        <p:spPr>
          <a:xfrm>
            <a:off x="1206500" y="4047018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Domain-Driven Design</a:t>
            </a:r>
          </a:p>
        </p:txBody>
      </p:sp>
      <p:sp>
        <p:nvSpPr>
          <p:cNvPr id="325" name="Una filosofía de diseño de software"/>
          <p:cNvSpPr txBox="1"/>
          <p:nvPr>
            <p:ph type="body" idx="21"/>
          </p:nvPr>
        </p:nvSpPr>
        <p:spPr>
          <a:xfrm>
            <a:off x="1206499" y="5340481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 filosofía de diseño de software</a:t>
            </a:r>
          </a:p>
        </p:txBody>
      </p:sp>
      <p:sp>
        <p:nvSpPr>
          <p:cNvPr id="326" name="Eric Evans, 2003…"/>
          <p:cNvSpPr txBox="1"/>
          <p:nvPr>
            <p:ph type="body" sz="quarter" idx="1"/>
          </p:nvPr>
        </p:nvSpPr>
        <p:spPr>
          <a:xfrm>
            <a:off x="1206499" y="7343023"/>
            <a:ext cx="21971001" cy="2325959"/>
          </a:xfrm>
          <a:prstGeom prst="rect">
            <a:avLst/>
          </a:prstGeom>
        </p:spPr>
        <p:txBody>
          <a:bodyPr/>
          <a:lstStyle/>
          <a:p>
            <a:pPr/>
            <a:r>
              <a:t>Eric Evans, 2003</a:t>
            </a:r>
          </a:p>
          <a:p>
            <a:pPr/>
            <a:r>
              <a:t>Domain-Driven Design: Tackling Complexity in the Heart of Software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Qué objetivo tiene DDD"/>
          <p:cNvSpPr txBox="1"/>
          <p:nvPr>
            <p:ph type="title"/>
          </p:nvPr>
        </p:nvSpPr>
        <p:spPr>
          <a:xfrm>
            <a:off x="1206500" y="3443641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Qué objetivo tiene DDD</a:t>
            </a:r>
          </a:p>
        </p:txBody>
      </p:sp>
      <p:sp>
        <p:nvSpPr>
          <p:cNvPr id="329" name="Subtítulo de la diapositiva"/>
          <p:cNvSpPr txBox="1"/>
          <p:nvPr>
            <p:ph type="body" idx="21"/>
          </p:nvPr>
        </p:nvSpPr>
        <p:spPr>
          <a:xfrm>
            <a:off x="1206499" y="4737104"/>
            <a:ext cx="21971001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0" name="Que el software simbolice el negocio…"/>
          <p:cNvSpPr txBox="1"/>
          <p:nvPr>
            <p:ph type="body" sz="half" idx="1"/>
          </p:nvPr>
        </p:nvSpPr>
        <p:spPr>
          <a:xfrm>
            <a:off x="1206499" y="6739646"/>
            <a:ext cx="21971001" cy="3532713"/>
          </a:xfrm>
          <a:prstGeom prst="rect">
            <a:avLst/>
          </a:prstGeom>
        </p:spPr>
        <p:txBody>
          <a:bodyPr/>
          <a:lstStyle/>
          <a:p>
            <a:pPr/>
            <a:r>
              <a:t>Que el software simbolice el negocio</a:t>
            </a:r>
          </a:p>
          <a:p>
            <a:pPr/>
            <a:r>
              <a:t>No perder el foco del negocio</a:t>
            </a:r>
          </a:p>
          <a:p>
            <a:pPr/>
            <a:r>
              <a:t>Lo técnico no ha de ser limitante del negocio</a:t>
            </a:r>
            <a:r>
              <a:rPr b="1"/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e usa lenguaje de negocio para escribir el software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 usa lenguaje de negocio para escribir el software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What is DDD?"/>
          <p:cNvSpPr txBox="1"/>
          <p:nvPr>
            <p:ph type="title"/>
          </p:nvPr>
        </p:nvSpPr>
        <p:spPr>
          <a:xfrm>
            <a:off x="1206500" y="3725058"/>
            <a:ext cx="9779000" cy="1435101"/>
          </a:xfrm>
          <a:prstGeom prst="rect">
            <a:avLst/>
          </a:prstGeom>
        </p:spPr>
        <p:txBody>
          <a:bodyPr/>
          <a:lstStyle/>
          <a:p>
            <a:pPr/>
            <a:r>
              <a:t>What is DDD?</a:t>
            </a:r>
          </a:p>
        </p:txBody>
      </p:sp>
      <p:sp>
        <p:nvSpPr>
          <p:cNvPr id="335" name="DDD Europe"/>
          <p:cNvSpPr txBox="1"/>
          <p:nvPr>
            <p:ph type="body" idx="21"/>
          </p:nvPr>
        </p:nvSpPr>
        <p:spPr>
          <a:xfrm>
            <a:off x="1206500" y="5018521"/>
            <a:ext cx="9779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DDD Europe</a:t>
            </a:r>
          </a:p>
        </p:txBody>
      </p:sp>
      <p:sp>
        <p:nvSpPr>
          <p:cNvPr id="336" name="Eric Evans…"/>
          <p:cNvSpPr txBox="1"/>
          <p:nvPr>
            <p:ph type="body" sz="quarter" idx="1"/>
          </p:nvPr>
        </p:nvSpPr>
        <p:spPr>
          <a:xfrm>
            <a:off x="1206500" y="7021063"/>
            <a:ext cx="9779000" cy="2983770"/>
          </a:xfrm>
          <a:prstGeom prst="rect">
            <a:avLst/>
          </a:prstGeom>
        </p:spPr>
        <p:txBody>
          <a:bodyPr/>
          <a:lstStyle/>
          <a:p>
            <a:pPr/>
            <a:r>
              <a:t>Eric Evans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https://www.youtube.com/watch?v=pMuiVlnGqjk</a:t>
            </a:r>
          </a:p>
        </p:txBody>
      </p:sp>
      <p:pic>
        <p:nvPicPr>
          <p:cNvPr id="337" name="Gran formación rocosa bajo nubes oscuras con un camino de tierra al fondo" descr="Gran formación rocosa bajo nubes oscuras con un camino de tierra al fondo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21225" t="0" r="23864" b="0"/>
          <a:stretch>
            <a:fillRect/>
          </a:stretch>
        </p:blipFill>
        <p:spPr>
          <a:xfrm>
            <a:off x="12192000" y="1263848"/>
            <a:ext cx="10922001" cy="1118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Historia de librerías y Desarrollo UI"/>
          <p:cNvSpPr txBox="1"/>
          <p:nvPr>
            <p:ph type="title"/>
          </p:nvPr>
        </p:nvSpPr>
        <p:spPr>
          <a:xfrm>
            <a:off x="1206500" y="4493416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Historia de librerías y Desarrollo UI</a:t>
            </a:r>
          </a:p>
        </p:txBody>
      </p:sp>
      <p:sp>
        <p:nvSpPr>
          <p:cNvPr id="187" name="Dónde empezamos"/>
          <p:cNvSpPr txBox="1"/>
          <p:nvPr>
            <p:ph type="body" idx="21"/>
          </p:nvPr>
        </p:nvSpPr>
        <p:spPr>
          <a:xfrm>
            <a:off x="1206500" y="5786878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Dónde empezamos</a:t>
            </a:r>
          </a:p>
        </p:txBody>
      </p:sp>
      <p:sp>
        <p:nvSpPr>
          <p:cNvPr id="188" name="TUI, Terminal UI"/>
          <p:cNvSpPr txBox="1"/>
          <p:nvPr>
            <p:ph type="body" sz="quarter" idx="1"/>
          </p:nvPr>
        </p:nvSpPr>
        <p:spPr>
          <a:xfrm>
            <a:off x="1206499" y="7789420"/>
            <a:ext cx="21971001" cy="143316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TUI, Terminal UI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¿Por qué se creó?"/>
          <p:cNvSpPr txBox="1"/>
          <p:nvPr>
            <p:ph type="title"/>
          </p:nvPr>
        </p:nvSpPr>
        <p:spPr>
          <a:xfrm>
            <a:off x="1206500" y="375388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¿Por qué se creó?</a:t>
            </a:r>
          </a:p>
        </p:txBody>
      </p:sp>
      <p:sp>
        <p:nvSpPr>
          <p:cNvPr id="340" name="Subtítulo de la diapositiva"/>
          <p:cNvSpPr txBox="1"/>
          <p:nvPr>
            <p:ph type="body" idx="21"/>
          </p:nvPr>
        </p:nvSpPr>
        <p:spPr>
          <a:xfrm>
            <a:off x="1206500" y="5047343"/>
            <a:ext cx="21971000" cy="93477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1" name="El foco estaba en desarrollar software, no en solucionar…"/>
          <p:cNvSpPr txBox="1"/>
          <p:nvPr>
            <p:ph type="body" sz="quarter" idx="1"/>
          </p:nvPr>
        </p:nvSpPr>
        <p:spPr>
          <a:xfrm>
            <a:off x="1206500" y="7049884"/>
            <a:ext cx="21971000" cy="2912236"/>
          </a:xfrm>
          <a:prstGeom prst="rect">
            <a:avLst/>
          </a:prstGeom>
        </p:spPr>
        <p:txBody>
          <a:bodyPr/>
          <a:lstStyle/>
          <a:p>
            <a:pPr/>
            <a:r>
              <a:t>El foco estaba en desarrollar software, </a:t>
            </a:r>
            <a:r>
              <a:rPr b="1"/>
              <a:t>no</a:t>
            </a:r>
            <a:r>
              <a:t> en solucionar</a:t>
            </a:r>
          </a:p>
          <a:p>
            <a:pPr/>
            <a:r>
              <a:t>Sigue ocurriendo, nos olvidamos que desarrollamos producto </a:t>
            </a:r>
            <a:r>
              <a:rPr b="1" i="1"/>
              <a:t>a través del software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¿Cómo nos hemos desviado?"/>
          <p:cNvSpPr txBox="1"/>
          <p:nvPr>
            <p:ph type="title"/>
          </p:nvPr>
        </p:nvSpPr>
        <p:spPr>
          <a:xfrm>
            <a:off x="1206500" y="3721134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¿Cómo nos hemos desviado?</a:t>
            </a:r>
          </a:p>
        </p:txBody>
      </p:sp>
      <p:sp>
        <p:nvSpPr>
          <p:cNvPr id="344" name="Qué no es Domain-Driven Design"/>
          <p:cNvSpPr txBox="1"/>
          <p:nvPr>
            <p:ph type="body" idx="21"/>
          </p:nvPr>
        </p:nvSpPr>
        <p:spPr>
          <a:xfrm>
            <a:off x="1206499" y="5014596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Qué no es Domain-Driven Design</a:t>
            </a:r>
          </a:p>
        </p:txBody>
      </p:sp>
      <p:sp>
        <p:nvSpPr>
          <p:cNvPr id="345" name="Replicar arquitectura hexagonal en Java…"/>
          <p:cNvSpPr txBox="1"/>
          <p:nvPr>
            <p:ph type="body" sz="quarter" idx="1"/>
          </p:nvPr>
        </p:nvSpPr>
        <p:spPr>
          <a:xfrm>
            <a:off x="1206499" y="7017138"/>
            <a:ext cx="21971001" cy="2977728"/>
          </a:xfrm>
          <a:prstGeom prst="rect">
            <a:avLst/>
          </a:prstGeom>
        </p:spPr>
        <p:txBody>
          <a:bodyPr/>
          <a:lstStyle/>
          <a:p>
            <a:pPr/>
            <a:r>
              <a:t>Replicar arquitectura hexagonal en Java</a:t>
            </a:r>
          </a:p>
          <a:p>
            <a:pPr/>
            <a:r>
              <a:t>Hay limitaciones técnicas, pero más de una vez la limitación es no haber usado el lenguaje de negocio para desarrollar el software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¿Cómo nos hemos desviado?"/>
          <p:cNvSpPr txBox="1"/>
          <p:nvPr>
            <p:ph type="title"/>
          </p:nvPr>
        </p:nvSpPr>
        <p:spPr>
          <a:xfrm>
            <a:off x="1206500" y="5743879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¿Cómo nos hemos desviado?</a:t>
            </a:r>
          </a:p>
        </p:txBody>
      </p:sp>
      <p:sp>
        <p:nvSpPr>
          <p:cNvPr id="348" name="Qué sí es Domain-Driven Design"/>
          <p:cNvSpPr txBox="1"/>
          <p:nvPr>
            <p:ph type="body" idx="21"/>
          </p:nvPr>
        </p:nvSpPr>
        <p:spPr>
          <a:xfrm>
            <a:off x="1206500" y="7037342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Qué sí es Domain-Driven Design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El software se adapta al negoci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 software se adapta al negocio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El software se adapta al negocio… no al revé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 software se adapta al negocio… no al revés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Bounded Context"/>
          <p:cNvSpPr txBox="1"/>
          <p:nvPr>
            <p:ph type="title"/>
          </p:nvPr>
        </p:nvSpPr>
        <p:spPr>
          <a:xfrm>
            <a:off x="1206500" y="339659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Bounded Context</a:t>
            </a:r>
          </a:p>
        </p:txBody>
      </p:sp>
      <p:sp>
        <p:nvSpPr>
          <p:cNvPr id="355" name="Subtítulo de la diapositiva"/>
          <p:cNvSpPr txBox="1"/>
          <p:nvPr>
            <p:ph type="body" idx="21"/>
          </p:nvPr>
        </p:nvSpPr>
        <p:spPr>
          <a:xfrm>
            <a:off x="1206500" y="4690053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6" name="Partes concretas del negocio que interactúan con otras…"/>
          <p:cNvSpPr txBox="1"/>
          <p:nvPr>
            <p:ph type="body" sz="half" idx="1"/>
          </p:nvPr>
        </p:nvSpPr>
        <p:spPr>
          <a:xfrm>
            <a:off x="1206500" y="6692595"/>
            <a:ext cx="21971000" cy="3626815"/>
          </a:xfrm>
          <a:prstGeom prst="rect">
            <a:avLst/>
          </a:prstGeom>
        </p:spPr>
        <p:txBody>
          <a:bodyPr/>
          <a:lstStyle/>
          <a:p>
            <a:pPr/>
            <a:r>
              <a:t>Partes concretas del negocio que interactúan con otras</a:t>
            </a:r>
          </a:p>
          <a:p>
            <a:pPr lvl="1"/>
            <a:r>
              <a:t>Son módulos pero en lenguaje de negocio</a:t>
            </a:r>
          </a:p>
          <a:p>
            <a:pPr/>
            <a:r>
              <a:t>Tener un modelo mental ayuda a replicar fórmulas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Namespace de componentes"/>
          <p:cNvSpPr txBox="1"/>
          <p:nvPr>
            <p:ph type="title"/>
          </p:nvPr>
        </p:nvSpPr>
        <p:spPr>
          <a:xfrm>
            <a:off x="1206500" y="4064884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Namespace de componentes</a:t>
            </a:r>
          </a:p>
        </p:txBody>
      </p:sp>
      <p:sp>
        <p:nvSpPr>
          <p:cNvPr id="359" name="Subtítulo de la diapositiva"/>
          <p:cNvSpPr txBox="1"/>
          <p:nvPr>
            <p:ph type="body" idx="21"/>
          </p:nvPr>
        </p:nvSpPr>
        <p:spPr>
          <a:xfrm>
            <a:off x="1206500" y="5358347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0" name="Object.assign para Function Components…"/>
          <p:cNvSpPr txBox="1"/>
          <p:nvPr>
            <p:ph type="body" sz="quarter" idx="1"/>
          </p:nvPr>
        </p:nvSpPr>
        <p:spPr>
          <a:xfrm>
            <a:off x="1206500" y="7360889"/>
            <a:ext cx="21971000" cy="2290227"/>
          </a:xfrm>
          <a:prstGeom prst="rect">
            <a:avLst/>
          </a:prstGeom>
        </p:spPr>
        <p:txBody>
          <a:bodyPr/>
          <a:lstStyle/>
          <a:p>
            <a:pPr/>
            <a:r>
              <a:t>Object.assign para Function Components</a:t>
            </a:r>
          </a:p>
          <a:p>
            <a:pPr/>
            <a:r>
              <a:t>“High cohesion, Low coupling”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Un-suck your"/>
          <p:cNvSpPr txBox="1"/>
          <p:nvPr>
            <p:ph type="title"/>
          </p:nvPr>
        </p:nvSpPr>
        <p:spPr>
          <a:xfrm>
            <a:off x="1206500" y="4347903"/>
            <a:ext cx="9779000" cy="1435101"/>
          </a:xfrm>
          <a:prstGeom prst="rect">
            <a:avLst/>
          </a:prstGeom>
        </p:spPr>
        <p:txBody>
          <a:bodyPr/>
          <a:lstStyle/>
          <a:p>
            <a:pPr/>
            <a:r>
              <a:t>Un-suck your</a:t>
            </a:r>
          </a:p>
        </p:txBody>
      </p:sp>
      <p:sp>
        <p:nvSpPr>
          <p:cNvPr id="363" name="React Components"/>
          <p:cNvSpPr txBox="1"/>
          <p:nvPr>
            <p:ph type="body" idx="21"/>
          </p:nvPr>
        </p:nvSpPr>
        <p:spPr>
          <a:xfrm>
            <a:off x="1206500" y="5641366"/>
            <a:ext cx="9779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React Components</a:t>
            </a:r>
          </a:p>
        </p:txBody>
      </p:sp>
      <p:sp>
        <p:nvSpPr>
          <p:cNvPr id="364" name="https://www.youtube.com/watch?v=vPRdY87_SH0"/>
          <p:cNvSpPr txBox="1"/>
          <p:nvPr>
            <p:ph type="body" sz="quarter" idx="1"/>
          </p:nvPr>
        </p:nvSpPr>
        <p:spPr>
          <a:xfrm>
            <a:off x="1206500" y="7643907"/>
            <a:ext cx="9779000" cy="1738081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https://www.youtube.com/watch?v=vPRdY87_SH0</a:t>
            </a:r>
          </a:p>
        </p:txBody>
      </p:sp>
      <p:pic>
        <p:nvPicPr>
          <p:cNvPr id="365" name="Gran formación rocosa bajo nubes oscuras con un camino de tierra al fondo" descr="Gran formación rocosa bajo nubes oscuras con un camino de tierra al fondo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22545" t="0" r="22545" b="0"/>
          <a:stretch>
            <a:fillRect/>
          </a:stretch>
        </p:blipFill>
        <p:spPr>
          <a:xfrm>
            <a:off x="12192000" y="1263848"/>
            <a:ext cx="10922000" cy="1118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ompound Components"/>
          <p:cNvSpPr txBox="1"/>
          <p:nvPr>
            <p:ph type="title"/>
          </p:nvPr>
        </p:nvSpPr>
        <p:spPr>
          <a:xfrm>
            <a:off x="1206500" y="3455796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Compound Components</a:t>
            </a:r>
          </a:p>
        </p:txBody>
      </p:sp>
      <p:sp>
        <p:nvSpPr>
          <p:cNvPr id="368" name="Subtítulo de la diapositiva"/>
          <p:cNvSpPr txBox="1"/>
          <p:nvPr>
            <p:ph type="body" idx="21"/>
          </p:nvPr>
        </p:nvSpPr>
        <p:spPr>
          <a:xfrm>
            <a:off x="1206500" y="4749259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9" name="Qué lo compone…"/>
          <p:cNvSpPr txBox="1"/>
          <p:nvPr>
            <p:ph type="body" sz="half" idx="1"/>
          </p:nvPr>
        </p:nvSpPr>
        <p:spPr>
          <a:xfrm>
            <a:off x="1206500" y="6751801"/>
            <a:ext cx="21971000" cy="3508403"/>
          </a:xfrm>
          <a:prstGeom prst="rect">
            <a:avLst/>
          </a:prstGeom>
        </p:spPr>
        <p:txBody>
          <a:bodyPr/>
          <a:lstStyle/>
          <a:p>
            <a:pPr/>
            <a:r>
              <a:t>Qué lo compone</a:t>
            </a:r>
          </a:p>
          <a:p>
            <a:pPr lvl="1">
              <a:defRPr b="1"/>
            </a:pPr>
            <a:r>
              <a:t>DIAGRAMAS SLIDES VLC TECH FEST</a:t>
            </a:r>
          </a:p>
          <a:p>
            <a:pPr/>
            <a:r>
              <a:t>React, Vue, Solid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epe Fabra Valverde | Noviembre 2024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Pepe Fabra Valverde | Noviembre 2024</a:t>
            </a:r>
          </a:p>
        </p:txBody>
      </p:sp>
      <p:sp>
        <p:nvSpPr>
          <p:cNvPr id="372" name="Headless UI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Headless UI</a:t>
            </a:r>
          </a:p>
        </p:txBody>
      </p:sp>
      <p:sp>
        <p:nvSpPr>
          <p:cNvPr id="373" name="Una nueva manera de desarrollar interface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Una nueva manera de desarrollar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emáforos, farmacias y aeropuertos"/>
          <p:cNvSpPr txBox="1"/>
          <p:nvPr>
            <p:ph type="title"/>
          </p:nvPr>
        </p:nvSpPr>
        <p:spPr>
          <a:xfrm>
            <a:off x="1206500" y="5743879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Semáforos, farmacias y aeropuertos</a:t>
            </a:r>
          </a:p>
        </p:txBody>
      </p:sp>
      <p:sp>
        <p:nvSpPr>
          <p:cNvPr id="191" name="Ejemplos cotidianos de Interfaces de Usuario"/>
          <p:cNvSpPr txBox="1"/>
          <p:nvPr>
            <p:ph type="body" idx="21"/>
          </p:nvPr>
        </p:nvSpPr>
        <p:spPr>
          <a:xfrm>
            <a:off x="1206500" y="7037341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Ejemplos cotidianos de Interfaces de Usuario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¡¡Gracias por la atención!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¡¡Gracias por la atención!!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regunta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Preguntas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Qué buscaba el desarrollo UI"/>
          <p:cNvSpPr txBox="1"/>
          <p:nvPr>
            <p:ph type="title"/>
          </p:nvPr>
        </p:nvSpPr>
        <p:spPr>
          <a:xfrm>
            <a:off x="1206500" y="343483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Qué buscaba el desarrollo UI</a:t>
            </a:r>
          </a:p>
        </p:txBody>
      </p:sp>
      <p:sp>
        <p:nvSpPr>
          <p:cNvPr id="194" name="Subtítulo de la diapositiva"/>
          <p:cNvSpPr txBox="1"/>
          <p:nvPr>
            <p:ph type="body" idx="21"/>
          </p:nvPr>
        </p:nvSpPr>
        <p:spPr>
          <a:xfrm>
            <a:off x="1206500" y="4728293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Representar información al usuario…"/>
          <p:cNvSpPr txBox="1"/>
          <p:nvPr>
            <p:ph type="body" sz="half" idx="1"/>
          </p:nvPr>
        </p:nvSpPr>
        <p:spPr>
          <a:xfrm>
            <a:off x="1206499" y="6730835"/>
            <a:ext cx="21971001" cy="3550335"/>
          </a:xfrm>
          <a:prstGeom prst="rect">
            <a:avLst/>
          </a:prstGeom>
        </p:spPr>
        <p:txBody>
          <a:bodyPr/>
          <a:lstStyle/>
          <a:p>
            <a:pPr/>
            <a:r>
              <a:t>Representar información al usuario</a:t>
            </a:r>
          </a:p>
          <a:p>
            <a:pPr/>
            <a:r>
              <a:t>Ser más accesible para usuarios menos expertos</a:t>
            </a:r>
          </a:p>
          <a:p>
            <a:pPr/>
            <a:r>
              <a:t>Limitaciones técnicas y el progreso a través de los videojuegos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HTML y CSS"/>
          <p:cNvSpPr txBox="1"/>
          <p:nvPr>
            <p:ph type="title"/>
          </p:nvPr>
        </p:nvSpPr>
        <p:spPr>
          <a:xfrm>
            <a:off x="1206500" y="3946961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HTML y CSS</a:t>
            </a:r>
          </a:p>
        </p:txBody>
      </p:sp>
      <p:sp>
        <p:nvSpPr>
          <p:cNvPr id="198" name="Qué supuso"/>
          <p:cNvSpPr txBox="1"/>
          <p:nvPr>
            <p:ph type="body" idx="21"/>
          </p:nvPr>
        </p:nvSpPr>
        <p:spPr>
          <a:xfrm>
            <a:off x="1206500" y="5240423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Qué supuso</a:t>
            </a:r>
          </a:p>
        </p:txBody>
      </p:sp>
      <p:sp>
        <p:nvSpPr>
          <p:cNvPr id="199" name="Lenguaje unificado para el desarrollo de interfaces…"/>
          <p:cNvSpPr txBox="1"/>
          <p:nvPr>
            <p:ph type="body" sz="quarter" idx="1"/>
          </p:nvPr>
        </p:nvSpPr>
        <p:spPr>
          <a:xfrm>
            <a:off x="1206500" y="7242965"/>
            <a:ext cx="21971000" cy="2526075"/>
          </a:xfrm>
          <a:prstGeom prst="rect">
            <a:avLst/>
          </a:prstGeom>
        </p:spPr>
        <p:txBody>
          <a:bodyPr/>
          <a:lstStyle/>
          <a:p>
            <a:pPr/>
            <a:r>
              <a:t>Lenguaje unificado para el desarrollo de interfaces</a:t>
            </a:r>
          </a:p>
          <a:p>
            <a:pPr/>
            <a:r>
              <a:t>Una manera enriquecida de compartir información científica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on que funcione me sirve"/>
          <p:cNvSpPr txBox="1"/>
          <p:nvPr>
            <p:ph type="title"/>
          </p:nvPr>
        </p:nvSpPr>
        <p:spPr>
          <a:xfrm>
            <a:off x="1206500" y="3452522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Con que funcione me sirve</a:t>
            </a:r>
          </a:p>
        </p:txBody>
      </p:sp>
      <p:sp>
        <p:nvSpPr>
          <p:cNvPr id="202" name="Subtítulo de la diapositiva"/>
          <p:cNvSpPr txBox="1"/>
          <p:nvPr>
            <p:ph type="body" idx="21"/>
          </p:nvPr>
        </p:nvSpPr>
        <p:spPr>
          <a:xfrm>
            <a:off x="1206500" y="4745985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Ordenadores no tan potentes…"/>
          <p:cNvSpPr txBox="1"/>
          <p:nvPr>
            <p:ph type="body" sz="half" idx="1"/>
          </p:nvPr>
        </p:nvSpPr>
        <p:spPr>
          <a:xfrm>
            <a:off x="1206500" y="6748527"/>
            <a:ext cx="21971000" cy="3514951"/>
          </a:xfrm>
          <a:prstGeom prst="rect">
            <a:avLst/>
          </a:prstGeom>
        </p:spPr>
        <p:txBody>
          <a:bodyPr/>
          <a:lstStyle/>
          <a:p>
            <a:pPr/>
            <a:r>
              <a:t>Ordenadores no tan potentes</a:t>
            </a:r>
          </a:p>
          <a:p>
            <a:pPr/>
            <a:r>
              <a:t>Lenguajes no orientados al desarrollo de UI</a:t>
            </a:r>
          </a:p>
          <a:p>
            <a:pPr lvl="1"/>
            <a:r>
              <a:t>o a veces no tan completos y cómodos como hoy en día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